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71" r:id="rId4"/>
    <p:sldId id="258" r:id="rId5"/>
    <p:sldId id="259" r:id="rId6"/>
    <p:sldId id="261" r:id="rId7"/>
    <p:sldId id="260" r:id="rId8"/>
    <p:sldId id="267" r:id="rId9"/>
    <p:sldId id="262" r:id="rId10"/>
    <p:sldId id="263" r:id="rId11"/>
    <p:sldId id="264" r:id="rId12"/>
    <p:sldId id="265" r:id="rId13"/>
    <p:sldId id="272" r:id="rId14"/>
    <p:sldId id="273" r:id="rId15"/>
    <p:sldId id="274" r:id="rId16"/>
    <p:sldId id="275" r:id="rId17"/>
    <p:sldId id="26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November 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308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November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1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November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November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92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November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0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November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November 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2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November 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851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November 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1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November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43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November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November 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38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8A9D9-C4AE-4F84-A818-4505E5BF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3" b="447"/>
          <a:stretch/>
        </p:blipFill>
        <p:spPr>
          <a:xfrm>
            <a:off x="-410690" y="0"/>
            <a:ext cx="1219198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4855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40AE4-39CB-4CF4-BC99-049648C8E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39" y="-369518"/>
            <a:ext cx="11956161" cy="3385476"/>
          </a:xfrm>
        </p:spPr>
        <p:txBody>
          <a:bodyPr anchor="b">
            <a:noAutofit/>
          </a:bodyPr>
          <a:lstStyle/>
          <a:p>
            <a:r>
              <a:rPr lang="en-US" sz="4400" dirty="0"/>
              <a:t>Determination of Latitude and Longitude of Traffic Sign Using Stereo Camera Vision Algorithm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10915301" y="5534728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7CD3B8-4EAD-4444-9EB3-CA03A661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7546D-BD76-40AF-B220-5E61638F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681" y="5839705"/>
            <a:ext cx="2475610" cy="6027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D72B2D-090C-48EC-95D8-EDEA445DFCCD}"/>
              </a:ext>
            </a:extLst>
          </p:cNvPr>
          <p:cNvSpPr/>
          <p:nvPr/>
        </p:nvSpPr>
        <p:spPr>
          <a:xfrm>
            <a:off x="120430" y="3664879"/>
            <a:ext cx="1442042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Abrar Islam</a:t>
            </a:r>
          </a:p>
        </p:txBody>
      </p:sp>
    </p:spTree>
    <p:extLst>
      <p:ext uri="{BB962C8B-B14F-4D97-AF65-F5344CB8AC3E}">
        <p14:creationId xmlns:p14="http://schemas.microsoft.com/office/powerpoint/2010/main" val="353076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393B-949D-45DA-951F-99FF02FB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5C4CD-44C1-4697-9349-2A46B17B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713704"/>
            <a:ext cx="5629320" cy="39796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Steps</a:t>
            </a:r>
          </a:p>
          <a:p>
            <a:pPr marL="457200" indent="-457200">
              <a:buAutoNum type="arabicPeriod" startAt="4"/>
            </a:pPr>
            <a:r>
              <a:rPr lang="en-US" sz="2000" dirty="0"/>
              <a:t>The difference between the two camera position is calculated, which is considered as Baseline (b).</a:t>
            </a:r>
          </a:p>
          <a:p>
            <a:pPr marL="457200" indent="-457200">
              <a:buAutoNum type="arabicPeriod" startAt="4"/>
            </a:pPr>
            <a:r>
              <a:rPr lang="en-US" sz="2000" dirty="0"/>
              <a:t>Using the triangulation method x, y, z co-ordinates of the traffic sign from the camera is calculated.   </a:t>
            </a:r>
          </a:p>
          <a:p>
            <a:pPr marL="457200" indent="-457200">
              <a:buAutoNum type="arabicPeriod" startAt="4"/>
            </a:pPr>
            <a:r>
              <a:rPr lang="en-US" sz="2000" dirty="0"/>
              <a:t>Convert the latitude and longitude of the camera position into cartesian x, y, z co-ordinates using following formulas.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/>
                </a:solidFill>
                <a:latin typeface="var(--ff-mono)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f-mono)"/>
              </a:rPr>
              <a:t>c = R * cos(lat) * cos(lon) 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/>
                </a:solidFill>
                <a:latin typeface="var(--ff-mono)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f-mono)"/>
              </a:rPr>
              <a:t>c = R * cos(lat) * sin(lon) 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/>
                </a:solidFill>
                <a:latin typeface="var(--ff-mono)"/>
              </a:rPr>
              <a:t>z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f-mono)"/>
              </a:rPr>
              <a:t>c = R *sin(lat)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DB81E-29D3-4F16-9DEA-B4FD9B784B5E}"/>
              </a:ext>
            </a:extLst>
          </p:cNvPr>
          <p:cNvSpPr/>
          <p:nvPr/>
        </p:nvSpPr>
        <p:spPr>
          <a:xfrm>
            <a:off x="-819374" y="6403088"/>
            <a:ext cx="4183572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*R is the radius of the earth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5A164-47AA-409A-87EF-5D0DC628B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25" y="984628"/>
            <a:ext cx="5410669" cy="4328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B887A-ED34-43BD-BA77-E9B54A2F438A}"/>
              </a:ext>
            </a:extLst>
          </p:cNvPr>
          <p:cNvSpPr/>
          <p:nvPr/>
        </p:nvSpPr>
        <p:spPr>
          <a:xfrm>
            <a:off x="5729056" y="5519044"/>
            <a:ext cx="6462944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Fig.  Step 5-9 overview</a:t>
            </a:r>
          </a:p>
        </p:txBody>
      </p:sp>
    </p:spTree>
    <p:extLst>
      <p:ext uri="{BB962C8B-B14F-4D97-AF65-F5344CB8AC3E}">
        <p14:creationId xmlns:p14="http://schemas.microsoft.com/office/powerpoint/2010/main" val="244426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0E95-658C-4220-A493-6C1A714B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FF752-4CA0-4938-B93B-41A768882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707894" cy="39796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Steps</a:t>
            </a:r>
          </a:p>
          <a:p>
            <a:pPr marL="457200" indent="-457200">
              <a:buAutoNum type="arabicPeriod" startAt="7"/>
            </a:pPr>
            <a:r>
              <a:rPr lang="en-US" sz="2000" dirty="0"/>
              <a:t>Add the xyz values obtained from the triangulation method with the camera position.</a:t>
            </a:r>
          </a:p>
          <a:p>
            <a:pPr marL="457200" indent="-457200">
              <a:buAutoNum type="arabicPeriod" startAt="7"/>
            </a:pPr>
            <a:r>
              <a:rPr lang="en-US" sz="2000" dirty="0"/>
              <a:t>The addition result will give the position of the traffic sign (xt, yt) in cartesian co-ordinate system.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en-US" sz="2000" dirty="0">
                <a:solidFill>
                  <a:schemeClr val="tx1"/>
                </a:solidFill>
                <a:latin typeface="var(--ff-mono)"/>
              </a:rPr>
              <a:t>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f-mono)"/>
              </a:rPr>
              <a:t> = xc + x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en-US" sz="2000" dirty="0">
                <a:solidFill>
                  <a:schemeClr val="tx1"/>
                </a:solidFill>
                <a:latin typeface="var(--ff-mono)"/>
              </a:rPr>
              <a:t>yt = yc + 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f-mono)"/>
            </a:endParaRP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 startAt="7"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1A23B2-07CD-4648-B685-5E5E6DBABA07}"/>
              </a:ext>
            </a:extLst>
          </p:cNvPr>
          <p:cNvSpPr/>
          <p:nvPr/>
        </p:nvSpPr>
        <p:spPr>
          <a:xfrm>
            <a:off x="201493" y="6503672"/>
            <a:ext cx="4592449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*the value of z is not needed anymore, that’s why it was not calculated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A410F-5AE6-4C53-AB13-DBA801A15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76" y="1428512"/>
            <a:ext cx="5410669" cy="4328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4CE213-A9A8-4244-8E41-BCFB8BBC5516}"/>
              </a:ext>
            </a:extLst>
          </p:cNvPr>
          <p:cNvSpPr/>
          <p:nvPr/>
        </p:nvSpPr>
        <p:spPr>
          <a:xfrm>
            <a:off x="6096000" y="5818210"/>
            <a:ext cx="6462944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Fig.  Step 5-9 overview</a:t>
            </a:r>
          </a:p>
        </p:txBody>
      </p:sp>
    </p:spTree>
    <p:extLst>
      <p:ext uri="{BB962C8B-B14F-4D97-AF65-F5344CB8AC3E}">
        <p14:creationId xmlns:p14="http://schemas.microsoft.com/office/powerpoint/2010/main" val="393337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BB43-0122-4B6D-98C0-C8A201C0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BB74-1E27-4C8E-B789-04848C1A5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6694C6-9B09-4293-A490-C1606C060675}"/>
              </a:ext>
            </a:extLst>
          </p:cNvPr>
          <p:cNvSpPr txBox="1">
            <a:spLocks/>
          </p:cNvSpPr>
          <p:nvPr/>
        </p:nvSpPr>
        <p:spPr>
          <a:xfrm>
            <a:off x="703263" y="2265599"/>
            <a:ext cx="5777436" cy="3979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Steps</a:t>
            </a:r>
          </a:p>
          <a:p>
            <a:pPr marL="457200" indent="-457200">
              <a:buFont typeface="Arial" panose="020B0604020202020204" pitchFamily="34" charset="0"/>
              <a:buAutoNum type="arabicPeriod" startAt="9"/>
            </a:pPr>
            <a:r>
              <a:rPr lang="en-US" sz="2000" dirty="0"/>
              <a:t>Using the reverse conversion formula, convert the xy co-ordinates of the traffic sign to latitude and longitude.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f-mono)"/>
              </a:rPr>
              <a:t>lon = tan</a:t>
            </a:r>
            <a:r>
              <a:rPr kumimoji="0" lang="en-US" altLang="en-US" sz="20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var(--ff-mono)"/>
              </a:rPr>
              <a:t>-1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f-mono)"/>
              </a:rPr>
              <a:t>(yt / xt)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indent="0" algn="ctr">
              <a:buNone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(--ff-mono)"/>
                <a:ea typeface="+mn-ea"/>
                <a:cs typeface="+mn-cs"/>
              </a:rPr>
              <a:t> lat = cos</a:t>
            </a:r>
            <a:r>
              <a:rPr kumimoji="0" lang="en-US" alt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(--ff-mono)"/>
                <a:ea typeface="+mn-ea"/>
                <a:cs typeface="+mn-cs"/>
              </a:rPr>
              <a:t>-1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(--ff-mono)"/>
                <a:ea typeface="+mn-ea"/>
                <a:cs typeface="+mn-cs"/>
              </a:rPr>
              <a:t>(</a:t>
            </a:r>
            <a:r>
              <a:rPr lang="en-US" altLang="en-US" sz="2000" dirty="0">
                <a:solidFill>
                  <a:srgbClr val="FFFFFF"/>
                </a:solidFill>
                <a:latin typeface="var(--ff-mono)"/>
              </a:rPr>
              <a:t>xt / (R*cos(lon))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(--ff-mono)"/>
                <a:ea typeface="+mn-ea"/>
                <a:cs typeface="+mn-cs"/>
              </a:rPr>
              <a:t>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AutoNum type="arabicPeriod" startAt="7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8A236-CFB4-4030-86B4-A781B4FDF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99" y="1650454"/>
            <a:ext cx="5410669" cy="4328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2DA36C-C2FB-450F-A871-A09C11D6B174}"/>
              </a:ext>
            </a:extLst>
          </p:cNvPr>
          <p:cNvSpPr/>
          <p:nvPr/>
        </p:nvSpPr>
        <p:spPr>
          <a:xfrm>
            <a:off x="6196584" y="6131389"/>
            <a:ext cx="6462944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Fig.  Step 5-9 overview</a:t>
            </a:r>
          </a:p>
        </p:txBody>
      </p:sp>
    </p:spTree>
    <p:extLst>
      <p:ext uri="{BB962C8B-B14F-4D97-AF65-F5344CB8AC3E}">
        <p14:creationId xmlns:p14="http://schemas.microsoft.com/office/powerpoint/2010/main" val="427358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C08D-A41E-483C-8F58-CAB17577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76EE9-87CE-45E1-860B-416CD11B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660438"/>
            <a:ext cx="11090274" cy="3979625"/>
          </a:xfrm>
        </p:spPr>
        <p:txBody>
          <a:bodyPr/>
          <a:lstStyle/>
          <a:p>
            <a:r>
              <a:rPr lang="en-US" dirty="0"/>
              <a:t>Step 1 &amp; Step 2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Select two pair of suitable images containing traffic sign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61800-6903-4837-9E70-4F6F620D1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03" y="3144575"/>
            <a:ext cx="3505045" cy="3013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FF2B9-6132-4116-8F0B-E5D0E39E6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0" y="3144574"/>
            <a:ext cx="3505045" cy="30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3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91649-B13F-4739-B87E-3F6D5AF8E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1788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2A35-07F0-49F5-9B4F-BC61835BD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439187"/>
            <a:ext cx="11090274" cy="3979625"/>
          </a:xfrm>
        </p:spPr>
        <p:txBody>
          <a:bodyPr/>
          <a:lstStyle/>
          <a:p>
            <a:r>
              <a:rPr lang="en-US" dirty="0"/>
              <a:t>Step 3 (Annotation)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DFA73-FD2E-466E-9138-291B4D5B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2" y="2343706"/>
            <a:ext cx="5034043" cy="411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48A52-63EC-453B-AEE9-D73A62D22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27" y="2343705"/>
            <a:ext cx="5034043" cy="411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0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6AE95-9EBF-4434-B3CC-E04C2119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28BE2-AD88-497F-906D-1E5F78263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64" y="1527273"/>
            <a:ext cx="11090274" cy="4536176"/>
          </a:xfrm>
        </p:spPr>
        <p:txBody>
          <a:bodyPr>
            <a:normAutofit/>
          </a:bodyPr>
          <a:lstStyle/>
          <a:p>
            <a:r>
              <a:rPr lang="en-US" dirty="0"/>
              <a:t>Step 4 (Determination of Baseline)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4.988 m</a:t>
            </a:r>
          </a:p>
          <a:p>
            <a:r>
              <a:rPr lang="en-US" dirty="0"/>
              <a:t>Step 5 (Calculating xy co-ordinates)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1.5239,  -0.5974</a:t>
            </a:r>
          </a:p>
          <a:p>
            <a:r>
              <a:rPr lang="en-US" dirty="0"/>
              <a:t>Step 6 (Converting Lat-Lon of camera position)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3898873.5949, 385708.0217, 5023908.3404</a:t>
            </a:r>
          </a:p>
          <a:p>
            <a:r>
              <a:rPr lang="en-US" dirty="0"/>
              <a:t>Step 7 &amp; 8(Adding values)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3898875.1188, 385707.4244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64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60C3-69D1-4A25-ADC7-9CB2CCA2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5C12-D87B-481C-BE27-02FDC858E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9 (Back conversion to Lat-Lon)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52.05101903560742 5.649766579242047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Actual position : 52.05101765 5.64983258</a:t>
            </a:r>
          </a:p>
          <a:p>
            <a:r>
              <a:rPr lang="en-US" dirty="0"/>
              <a:t>Error : 4.5157 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5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F6DD-7EB9-42D8-AB31-622B8706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F566D-8135-4546-A974-9263A9595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values of camera intrinsic parameters (f</a:t>
            </a:r>
            <a:r>
              <a:rPr lang="en-US" baseline="-25000" dirty="0"/>
              <a:t>x </a:t>
            </a:r>
            <a:r>
              <a:rPr lang="en-US" dirty="0"/>
              <a:t>, f</a:t>
            </a:r>
            <a:r>
              <a:rPr lang="en-US" baseline="-25000" dirty="0"/>
              <a:t>y </a:t>
            </a:r>
            <a:r>
              <a:rPr lang="en-US" dirty="0"/>
              <a:t>, o</a:t>
            </a:r>
            <a:r>
              <a:rPr lang="en-US" baseline="-25000" dirty="0"/>
              <a:t>x </a:t>
            </a:r>
            <a:r>
              <a:rPr lang="en-US" dirty="0"/>
              <a:t>, o</a:t>
            </a:r>
            <a:r>
              <a:rPr lang="en-US" baseline="-25000" dirty="0"/>
              <a:t>y </a:t>
            </a:r>
            <a:r>
              <a:rPr lang="en-US" dirty="0"/>
              <a:t>) are need to be known. </a:t>
            </a:r>
          </a:p>
          <a:p>
            <a:r>
              <a:rPr lang="en-US" dirty="0"/>
              <a:t>Only the default value of f</a:t>
            </a:r>
            <a:r>
              <a:rPr lang="en-US" baseline="-25000" dirty="0"/>
              <a:t>x </a:t>
            </a:r>
            <a:r>
              <a:rPr lang="en-US" dirty="0"/>
              <a:t>is given. </a:t>
            </a:r>
          </a:p>
          <a:p>
            <a:r>
              <a:rPr lang="en-US" dirty="0"/>
              <a:t>f</a:t>
            </a:r>
            <a:r>
              <a:rPr lang="en-US" baseline="-25000" dirty="0"/>
              <a:t>y </a:t>
            </a:r>
            <a:r>
              <a:rPr lang="en-US" dirty="0"/>
              <a:t>, o</a:t>
            </a:r>
            <a:r>
              <a:rPr lang="en-US" baseline="-25000" dirty="0"/>
              <a:t>x </a:t>
            </a:r>
            <a:r>
              <a:rPr lang="en-US" dirty="0"/>
              <a:t>, o</a:t>
            </a:r>
            <a:r>
              <a:rPr lang="en-US" baseline="-25000" dirty="0"/>
              <a:t>y </a:t>
            </a:r>
            <a:r>
              <a:rPr lang="en-US" dirty="0"/>
              <a:t>values are unknown. </a:t>
            </a:r>
          </a:p>
          <a:p>
            <a:r>
              <a:rPr lang="en-US" dirty="0"/>
              <a:t>Using back calculation and ground-truth value, trying to find the appropriate values.</a:t>
            </a:r>
          </a:p>
          <a:p>
            <a:r>
              <a:rPr lang="en-US" dirty="0"/>
              <a:t>Too much deviation in the predicted value.</a:t>
            </a:r>
          </a:p>
        </p:txBody>
      </p:sp>
    </p:spTree>
    <p:extLst>
      <p:ext uri="{BB962C8B-B14F-4D97-AF65-F5344CB8AC3E}">
        <p14:creationId xmlns:p14="http://schemas.microsoft.com/office/powerpoint/2010/main" val="33798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8CFDC-D0B1-4163-9C3A-B2A0762CD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95" y="2565962"/>
            <a:ext cx="11090274" cy="15177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0679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0E0B-9C49-4B5C-887C-62B4F374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915541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F3DF8-5B8B-4638-BA00-BBF60F02F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208" y="680838"/>
            <a:ext cx="11090274" cy="39976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Stereo Camera uses two images to determine the position of the object – left images and right images.</a:t>
            </a:r>
          </a:p>
          <a:p>
            <a:r>
              <a:rPr lang="en-US" dirty="0"/>
              <a:t>In our case, two sequential images can be considered as left and right images and then the algorithm of stereo camera can be applied.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63F7F-8E19-437E-8618-435B1C264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33" y="3429000"/>
            <a:ext cx="8220722" cy="309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295DBB-971A-48F7-8DF0-05C61547B421}"/>
              </a:ext>
            </a:extLst>
          </p:cNvPr>
          <p:cNvSpPr/>
          <p:nvPr/>
        </p:nvSpPr>
        <p:spPr>
          <a:xfrm>
            <a:off x="0" y="5999998"/>
            <a:ext cx="3684233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Fig. Left and right images of a stereo camera</a:t>
            </a:r>
          </a:p>
        </p:txBody>
      </p:sp>
    </p:spTree>
    <p:extLst>
      <p:ext uri="{BB962C8B-B14F-4D97-AF65-F5344CB8AC3E}">
        <p14:creationId xmlns:p14="http://schemas.microsoft.com/office/powerpoint/2010/main" val="61531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BAED-9DED-4FB8-A372-05C34184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9050B-52C9-4F91-A95B-630C8DE8C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53" y="1439187"/>
            <a:ext cx="11090274" cy="3365741"/>
          </a:xfrm>
        </p:spPr>
        <p:txBody>
          <a:bodyPr/>
          <a:lstStyle/>
          <a:p>
            <a:r>
              <a:rPr lang="en-US" dirty="0"/>
              <a:t>The parameters that are needed to calculate position of an object –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Focal Length of the camera </a:t>
            </a:r>
          </a:p>
          <a:p>
            <a:pPr marL="457200" lvl="1" indent="0">
              <a:buNone/>
            </a:pPr>
            <a:r>
              <a:rPr lang="en-US" sz="2400" dirty="0"/>
              <a:t>   in x direction – f</a:t>
            </a:r>
            <a:r>
              <a:rPr lang="en-US" sz="2400" baseline="-25000" dirty="0"/>
              <a:t>x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Focal Length of the camera </a:t>
            </a:r>
          </a:p>
          <a:p>
            <a:pPr marL="457200" lvl="1" indent="0">
              <a:buNone/>
            </a:pPr>
            <a:r>
              <a:rPr lang="en-US" sz="2400" dirty="0"/>
              <a:t>   in y direction – f</a:t>
            </a:r>
            <a:r>
              <a:rPr lang="en-US" sz="2400" baseline="-25000" dirty="0"/>
              <a:t>y</a:t>
            </a:r>
            <a:r>
              <a:rPr lang="en-US" sz="2400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Principal Point of the camera – P (o</a:t>
            </a:r>
            <a:r>
              <a:rPr lang="en-US" sz="2400" baseline="-25000" dirty="0"/>
              <a:t>x , </a:t>
            </a:r>
            <a:r>
              <a:rPr lang="en-US" sz="2400" dirty="0"/>
              <a:t>o</a:t>
            </a:r>
            <a:r>
              <a:rPr lang="en-US" sz="2400" baseline="-25000" dirty="0"/>
              <a:t>y</a:t>
            </a:r>
            <a:r>
              <a:rPr lang="en-US" sz="2400" dirty="0"/>
              <a:t>)</a:t>
            </a:r>
            <a:endParaRPr lang="en-US" sz="2400" baseline="-25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422D-F553-4DCB-A6DC-5C42F1316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35" y="2416161"/>
            <a:ext cx="5429727" cy="3031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D9A8BA-27EC-444F-88A8-890D437B3681}"/>
              </a:ext>
            </a:extLst>
          </p:cNvPr>
          <p:cNvSpPr txBox="1">
            <a:spLocks/>
          </p:cNvSpPr>
          <p:nvPr/>
        </p:nvSpPr>
        <p:spPr>
          <a:xfrm>
            <a:off x="265298" y="4900726"/>
            <a:ext cx="6117593" cy="54715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D59FBD-6018-4CE0-9335-A288ADAE9686}"/>
              </a:ext>
            </a:extLst>
          </p:cNvPr>
          <p:cNvSpPr txBox="1">
            <a:spLocks/>
          </p:cNvSpPr>
          <p:nvPr/>
        </p:nvSpPr>
        <p:spPr>
          <a:xfrm>
            <a:off x="552188" y="5543683"/>
            <a:ext cx="11090274" cy="118559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79BB1C-8C68-41B5-9259-562E08B301F5}"/>
              </a:ext>
            </a:extLst>
          </p:cNvPr>
          <p:cNvSpPr/>
          <p:nvPr/>
        </p:nvSpPr>
        <p:spPr>
          <a:xfrm>
            <a:off x="5980590" y="5694840"/>
            <a:ext cx="6462944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Fig. Focal length and 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196790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E811-5A95-407B-A862-89291D0F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389478"/>
            <a:ext cx="11091600" cy="1332000"/>
          </a:xfrm>
        </p:spPr>
        <p:txBody>
          <a:bodyPr/>
          <a:lstStyle/>
          <a:p>
            <a:r>
              <a:rPr lang="en-US" dirty="0"/>
              <a:t>Motivation   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F3400-5ABC-4EAB-8D13-DA611FC54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1429306"/>
            <a:ext cx="5557421" cy="465464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/>
              <a:t>Stereo Camera Algorithm –</a:t>
            </a:r>
          </a:p>
          <a:p>
            <a:pPr algn="just"/>
            <a:r>
              <a:rPr lang="en-US" sz="8000" dirty="0"/>
              <a:t>Stereo Camera uses triangulation to determine the x, y, z co-ordinate of a object </a:t>
            </a:r>
          </a:p>
          <a:p>
            <a:pPr algn="just"/>
            <a:r>
              <a:rPr lang="en-US" sz="8000" dirty="0"/>
              <a:t>Left camera position is considered as the origin. </a:t>
            </a:r>
          </a:p>
          <a:p>
            <a:pPr algn="just"/>
            <a:r>
              <a:rPr lang="en-US" sz="8000" dirty="0"/>
              <a:t>Among the co-ordinate values, z is the depth. </a:t>
            </a:r>
          </a:p>
          <a:p>
            <a:pPr algn="just"/>
            <a:r>
              <a:rPr lang="en-US" sz="8000" dirty="0"/>
              <a:t>(u</a:t>
            </a:r>
            <a:r>
              <a:rPr lang="en-US" sz="8000" baseline="-25000" dirty="0"/>
              <a:t>l , </a:t>
            </a:r>
            <a:r>
              <a:rPr lang="en-US" sz="8000" dirty="0"/>
              <a:t>v</a:t>
            </a:r>
            <a:r>
              <a:rPr lang="en-US" sz="8000" baseline="-25000" dirty="0"/>
              <a:t>l</a:t>
            </a:r>
            <a:r>
              <a:rPr lang="en-US" sz="8000" dirty="0"/>
              <a:t>) and (u</a:t>
            </a:r>
            <a:r>
              <a:rPr lang="en-US" sz="8000" baseline="-25000" dirty="0"/>
              <a:t>r , </a:t>
            </a:r>
            <a:r>
              <a:rPr lang="en-US" sz="8000" dirty="0"/>
              <a:t>v</a:t>
            </a:r>
            <a:r>
              <a:rPr lang="en-US" sz="8000" baseline="-25000" dirty="0"/>
              <a:t>r</a:t>
            </a:r>
            <a:r>
              <a:rPr lang="en-US" sz="8000" dirty="0"/>
              <a:t>) are the two points in the image where the particular object is located</a:t>
            </a:r>
          </a:p>
          <a:p>
            <a:pPr algn="just"/>
            <a:r>
              <a:rPr lang="en-US" sz="8000" dirty="0"/>
              <a:t>Baseline (b) is the distance between two cameras. </a:t>
            </a:r>
          </a:p>
          <a:p>
            <a:pPr algn="just"/>
            <a:endParaRPr lang="en-US" sz="2200" dirty="0"/>
          </a:p>
          <a:p>
            <a:pPr marL="457200" indent="-457200">
              <a:buAutoNum type="arabicPeriod" startAt="2"/>
            </a:pPr>
            <a:endParaRPr lang="en-US" dirty="0"/>
          </a:p>
          <a:p>
            <a:pPr marL="457200" indent="-457200">
              <a:buAutoNum type="arabicPeriod" startAt="2"/>
            </a:pPr>
            <a:endParaRPr lang="en-US" dirty="0"/>
          </a:p>
          <a:p>
            <a:pPr marL="457200" indent="-457200"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64796-8363-4395-942E-9BBD84DD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310" y="1082111"/>
            <a:ext cx="5944115" cy="4320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EEE11B-1C2F-4D76-BD40-17A3494FE734}"/>
              </a:ext>
            </a:extLst>
          </p:cNvPr>
          <p:cNvSpPr/>
          <p:nvPr/>
        </p:nvSpPr>
        <p:spPr>
          <a:xfrm>
            <a:off x="5980590" y="5694840"/>
            <a:ext cx="6462944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Fig. Triangulation method of stereo camera</a:t>
            </a:r>
          </a:p>
        </p:txBody>
      </p:sp>
    </p:spTree>
    <p:extLst>
      <p:ext uri="{BB962C8B-B14F-4D97-AF65-F5344CB8AC3E}">
        <p14:creationId xmlns:p14="http://schemas.microsoft.com/office/powerpoint/2010/main" val="408577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D8F5-7FAE-4E8F-B270-627D06F1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C3FE8-CB39-4326-A38C-F59B00799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31459"/>
            <a:ext cx="11194293" cy="3979625"/>
          </a:xfrm>
        </p:spPr>
        <p:txBody>
          <a:bodyPr>
            <a:normAutofit/>
          </a:bodyPr>
          <a:lstStyle/>
          <a:p>
            <a:r>
              <a:rPr lang="en-US" b="1" dirty="0"/>
              <a:t>The method follows some series of geometric calculation.</a:t>
            </a:r>
          </a:p>
          <a:p>
            <a:r>
              <a:rPr lang="en-US" b="1" dirty="0"/>
              <a:t>Obtain the following for equations.</a:t>
            </a:r>
          </a:p>
          <a:p>
            <a:r>
              <a:rPr lang="en-US" b="1" dirty="0"/>
              <a:t>With the help of them, the value of x, y, z are determined.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39174-B6FC-46EC-A3D2-70C92F3C7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93" y="4434623"/>
            <a:ext cx="2370338" cy="1257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D3928-9B61-4D2B-9B04-37A45641C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4434623"/>
            <a:ext cx="2370337" cy="1276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4C8F2B-22ED-4B37-BFB7-B61C0BF68F4B}"/>
              </a:ext>
            </a:extLst>
          </p:cNvPr>
          <p:cNvSpPr/>
          <p:nvPr/>
        </p:nvSpPr>
        <p:spPr>
          <a:xfrm>
            <a:off x="1322772" y="5872394"/>
            <a:ext cx="4773227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Equations from left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FC5B79-A388-48D7-BC4A-E8052224C2C6}"/>
              </a:ext>
            </a:extLst>
          </p:cNvPr>
          <p:cNvSpPr/>
          <p:nvPr/>
        </p:nvSpPr>
        <p:spPr>
          <a:xfrm>
            <a:off x="5001349" y="5872394"/>
            <a:ext cx="4773227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Equations from right images</a:t>
            </a:r>
          </a:p>
        </p:txBody>
      </p:sp>
    </p:spTree>
    <p:extLst>
      <p:ext uri="{BB962C8B-B14F-4D97-AF65-F5344CB8AC3E}">
        <p14:creationId xmlns:p14="http://schemas.microsoft.com/office/powerpoint/2010/main" val="404761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37BE-5599-42B0-8F17-EDF3D367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F078-16D3-4541-B15D-C50A37E81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200"/>
            <a:ext cx="4908904" cy="141123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To determine z (depth), value of </a:t>
            </a:r>
            <a:r>
              <a:rPr lang="en-US" sz="1800" dirty="0"/>
              <a:t>f</a:t>
            </a:r>
            <a:r>
              <a:rPr lang="en-US" sz="1800" baseline="-25000" dirty="0"/>
              <a:t>x</a:t>
            </a:r>
            <a:r>
              <a:rPr lang="en-US" sz="1800" b="1" dirty="0"/>
              <a:t> is needed.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214BE9-F119-4E65-8A95-569045D76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70" y="2036939"/>
            <a:ext cx="2201662" cy="1202452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BBC4C12-5668-4AB3-BC17-E33DFA15D427}"/>
              </a:ext>
            </a:extLst>
          </p:cNvPr>
          <p:cNvSpPr txBox="1">
            <a:spLocks/>
          </p:cNvSpPr>
          <p:nvPr/>
        </p:nvSpPr>
        <p:spPr>
          <a:xfrm>
            <a:off x="6970897" y="3961863"/>
            <a:ext cx="4779143" cy="53698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/>
              <a:t>To determine x, value of </a:t>
            </a:r>
            <a:r>
              <a:rPr lang="en-US" sz="1800" dirty="0"/>
              <a:t>o</a:t>
            </a:r>
            <a:r>
              <a:rPr lang="en-US" sz="1800" baseline="-25000" dirty="0"/>
              <a:t>x </a:t>
            </a:r>
            <a:r>
              <a:rPr lang="en-US" sz="1800" b="1" dirty="0"/>
              <a:t>is needed.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7E544-E7EA-461D-A611-BAD733A0F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9" y="5097129"/>
            <a:ext cx="2201662" cy="1063659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14159A1-7B9D-4982-8C1C-58EC41A2CB04}"/>
              </a:ext>
            </a:extLst>
          </p:cNvPr>
          <p:cNvSpPr txBox="1">
            <a:spLocks/>
          </p:cNvSpPr>
          <p:nvPr/>
        </p:nvSpPr>
        <p:spPr>
          <a:xfrm>
            <a:off x="738773" y="5255738"/>
            <a:ext cx="9152430" cy="141123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/>
              <a:t>To determine y, values of </a:t>
            </a:r>
            <a:r>
              <a:rPr lang="en-US" sz="1800" dirty="0"/>
              <a:t>f</a:t>
            </a:r>
            <a:r>
              <a:rPr lang="en-US" sz="1800" baseline="-25000" dirty="0"/>
              <a:t>x </a:t>
            </a:r>
            <a:r>
              <a:rPr lang="en-US" sz="1800" dirty="0"/>
              <a:t>, f</a:t>
            </a:r>
            <a:r>
              <a:rPr lang="en-US" sz="1800" baseline="-25000" dirty="0"/>
              <a:t>y </a:t>
            </a:r>
            <a:r>
              <a:rPr lang="en-US" sz="1800" dirty="0"/>
              <a:t>, o</a:t>
            </a:r>
            <a:r>
              <a:rPr lang="en-US" sz="1800" baseline="-25000" dirty="0"/>
              <a:t>y </a:t>
            </a:r>
            <a:r>
              <a:rPr lang="en-US" sz="1800" b="1" baseline="-25000" dirty="0"/>
              <a:t> </a:t>
            </a:r>
            <a:r>
              <a:rPr lang="en-US" sz="1800" b="1" dirty="0"/>
              <a:t>are needed.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14D02F-AE12-4E2D-B905-4CBF27D64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99" y="3678396"/>
            <a:ext cx="2480776" cy="10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63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D289-46A4-4F7C-8CB6-714C80A4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EBFCB-D6E6-491D-B353-FE6E2A83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apply triangulation method to determine the location of the traffic sign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Go through images and select the images containing traffic sign.</a:t>
            </a:r>
          </a:p>
          <a:p>
            <a:pPr marL="914400" lvl="1" indent="-457200">
              <a:buAutoNum type="arabicPeriod" startAt="2"/>
            </a:pPr>
            <a:r>
              <a:rPr lang="en-US" sz="2000" dirty="0"/>
              <a:t>Find the suitable pair image by comparing camera position (considered as left and right images). </a:t>
            </a:r>
          </a:p>
          <a:p>
            <a:pPr marL="914400" lvl="1" indent="-457200">
              <a:buAutoNum type="arabicPeriod" startAt="2"/>
            </a:pPr>
            <a:r>
              <a:rPr lang="en-US" sz="2000" dirty="0"/>
              <a:t>Annotate the traffic sign in the both images.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90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F6BF-780F-4CFF-BBE0-0A9B78E5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BE730-1531-452D-B16E-7A1489842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575" y="1446450"/>
            <a:ext cx="2165705" cy="39796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2</a:t>
            </a:r>
          </a:p>
          <a:p>
            <a:r>
              <a:rPr lang="en-US" sz="1800" dirty="0"/>
              <a:t>Example of two suitable pair of images which will be considered as left and right images.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6BEEC-0F1C-4BEC-9DAF-796AD81BF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39" y="1431925"/>
            <a:ext cx="4421079" cy="4400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A5510-5013-437E-B785-26CEE8CBC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49" y="1431925"/>
            <a:ext cx="4421079" cy="44007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19741B-B9D7-4BB9-BF2A-360FBA6FB16A}"/>
              </a:ext>
            </a:extLst>
          </p:cNvPr>
          <p:cNvSpPr/>
          <p:nvPr/>
        </p:nvSpPr>
        <p:spPr>
          <a:xfrm>
            <a:off x="2760139" y="6048435"/>
            <a:ext cx="4421079" cy="37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6597F9-417F-4EAF-955A-53007B0ECC15}"/>
              </a:ext>
            </a:extLst>
          </p:cNvPr>
          <p:cNvSpPr/>
          <p:nvPr/>
        </p:nvSpPr>
        <p:spPr>
          <a:xfrm>
            <a:off x="7866278" y="6032159"/>
            <a:ext cx="4421079" cy="37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159836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A9A5-79FD-4666-8997-CB0148DE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70AF2-CDFD-45F6-9B2B-DEEC8DD9B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962170" cy="39796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3 </a:t>
            </a:r>
          </a:p>
          <a:p>
            <a:r>
              <a:rPr lang="en-US" sz="2000" dirty="0"/>
              <a:t>Object location in the images ( (u</a:t>
            </a:r>
            <a:r>
              <a:rPr lang="en-US" sz="2000" baseline="-25000" dirty="0"/>
              <a:t>l , </a:t>
            </a:r>
            <a:r>
              <a:rPr lang="en-US" sz="2000" dirty="0"/>
              <a:t>v</a:t>
            </a:r>
            <a:r>
              <a:rPr lang="en-US" sz="2000" baseline="-25000" dirty="0"/>
              <a:t>l</a:t>
            </a:r>
            <a:r>
              <a:rPr lang="en-US" sz="2000" dirty="0"/>
              <a:t>) &amp; (u</a:t>
            </a:r>
            <a:r>
              <a:rPr lang="en-US" sz="2000" baseline="-25000" dirty="0"/>
              <a:t>r , </a:t>
            </a:r>
            <a:r>
              <a:rPr lang="en-US" sz="2000" dirty="0"/>
              <a:t>v</a:t>
            </a:r>
            <a:r>
              <a:rPr lang="en-US" sz="2000" baseline="-25000" dirty="0"/>
              <a:t>r</a:t>
            </a:r>
            <a:r>
              <a:rPr lang="en-US" sz="2000" dirty="0"/>
              <a:t>) ) needed to be known. </a:t>
            </a:r>
          </a:p>
          <a:p>
            <a:r>
              <a:rPr lang="en-US" sz="2000" dirty="0"/>
              <a:t>In our case, annotation is used to know these values. </a:t>
            </a:r>
          </a:p>
          <a:p>
            <a:r>
              <a:rPr lang="en-US" sz="2000" dirty="0"/>
              <a:t>Annotation gives the center value of the rectangular box (traffic sign).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B09BB-156F-4605-B582-BB9367456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66" y="763480"/>
            <a:ext cx="6428205" cy="50824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EBDD6E-7A6F-417C-86D6-F235247D2271}"/>
              </a:ext>
            </a:extLst>
          </p:cNvPr>
          <p:cNvSpPr/>
          <p:nvPr/>
        </p:nvSpPr>
        <p:spPr>
          <a:xfrm>
            <a:off x="5891814" y="6092824"/>
            <a:ext cx="6462944" cy="35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Fig.  Annotating the traffic sign</a:t>
            </a:r>
          </a:p>
        </p:txBody>
      </p:sp>
    </p:spTree>
    <p:extLst>
      <p:ext uri="{BB962C8B-B14F-4D97-AF65-F5344CB8AC3E}">
        <p14:creationId xmlns:p14="http://schemas.microsoft.com/office/powerpoint/2010/main" val="153314647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43C41"/>
      </a:dk2>
      <a:lt2>
        <a:srgbClr val="E5E8E2"/>
      </a:lt2>
      <a:accent1>
        <a:srgbClr val="9329E7"/>
      </a:accent1>
      <a:accent2>
        <a:srgbClr val="614CDE"/>
      </a:accent2>
      <a:accent3>
        <a:srgbClr val="295DE7"/>
      </a:accent3>
      <a:accent4>
        <a:srgbClr val="179AD5"/>
      </a:accent4>
      <a:accent5>
        <a:srgbClr val="21B7A7"/>
      </a:accent5>
      <a:accent6>
        <a:srgbClr val="14BA63"/>
      </a:accent6>
      <a:hlink>
        <a:srgbClr val="329096"/>
      </a:hlink>
      <a:folHlink>
        <a:srgbClr val="828282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799</Words>
  <Application>Microsoft Office PowerPoint</Application>
  <PresentationFormat>Widescreen</PresentationFormat>
  <Paragraphs>117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Algerian</vt:lpstr>
      <vt:lpstr>Arial</vt:lpstr>
      <vt:lpstr>Gill Sans MT</vt:lpstr>
      <vt:lpstr>var(--ff-mono)</vt:lpstr>
      <vt:lpstr>Walbaum Display</vt:lpstr>
      <vt:lpstr>Wingdings</vt:lpstr>
      <vt:lpstr>3DFloatVTI</vt:lpstr>
      <vt:lpstr>Determination of Latitude and Longitude of Traffic Sign Using Stereo Camera Vision Algorithm</vt:lpstr>
      <vt:lpstr>Introduction </vt:lpstr>
      <vt:lpstr>Necessary Parameters</vt:lpstr>
      <vt:lpstr>Motivation    </vt:lpstr>
      <vt:lpstr>Motivation</vt:lpstr>
      <vt:lpstr>Motivation</vt:lpstr>
      <vt:lpstr>Methodology</vt:lpstr>
      <vt:lpstr>Methodology</vt:lpstr>
      <vt:lpstr>Methodology</vt:lpstr>
      <vt:lpstr>Methodology</vt:lpstr>
      <vt:lpstr>Methodology</vt:lpstr>
      <vt:lpstr>Methodology</vt:lpstr>
      <vt:lpstr>Example</vt:lpstr>
      <vt:lpstr>Example</vt:lpstr>
      <vt:lpstr>Example</vt:lpstr>
      <vt:lpstr>Example </vt:lpstr>
      <vt:lpstr>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robust  number plate and speech recognition  system based on two way correlated method using neural network</dc:title>
  <dc:creator>anik ss</dc:creator>
  <cp:lastModifiedBy>Abrar Islam</cp:lastModifiedBy>
  <cp:revision>16</cp:revision>
  <dcterms:created xsi:type="dcterms:W3CDTF">2020-07-14T17:39:35Z</dcterms:created>
  <dcterms:modified xsi:type="dcterms:W3CDTF">2021-11-05T10:59:39Z</dcterms:modified>
</cp:coreProperties>
</file>